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notesMasterIdLst>
    <p:notesMasterId r:id="rId11"/>
  </p:notesMasterIdLst>
  <p:sldIdLst>
    <p:sldId id="256" r:id="rId2"/>
    <p:sldId id="257" r:id="rId3"/>
    <p:sldId id="259" r:id="rId4"/>
    <p:sldId id="261" r:id="rId5"/>
    <p:sldId id="271" r:id="rId6"/>
    <p:sldId id="263" r:id="rId7"/>
    <p:sldId id="267" r:id="rId8"/>
    <p:sldId id="266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Babi\Desktop\bellabeat\sleepDay_merged%20_REVISED.xlsx" TargetMode="External"/><Relationship Id="rId4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8247594050743659E-2"/>
          <c:y val="0.13425925925925927"/>
          <c:w val="0.90286351706036749"/>
          <c:h val="0.735771361913094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BMI!$M$13</c:f>
              <c:strCache>
                <c:ptCount val="1"/>
                <c:pt idx="0">
                  <c:v>Manual weighing machine user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BMI!$N$12:$O$12</c:f>
              <c:strCache>
                <c:ptCount val="2"/>
                <c:pt idx="0">
                  <c:v>Not obese</c:v>
                </c:pt>
                <c:pt idx="1">
                  <c:v>Obese</c:v>
                </c:pt>
              </c:strCache>
            </c:strRef>
          </c:cat>
          <c:val>
            <c:numRef>
              <c:f>BMI!$N$13:$O$13</c:f>
              <c:numCache>
                <c:formatCode>General</c:formatCode>
                <c:ptCount val="2"/>
                <c:pt idx="0">
                  <c:v>34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27-4938-9177-8A9B17579936}"/>
            </c:ext>
          </c:extLst>
        </c:ser>
        <c:ser>
          <c:idx val="1"/>
          <c:order val="1"/>
          <c:tx>
            <c:strRef>
              <c:f>BMI!$M$14</c:f>
              <c:strCache>
                <c:ptCount val="1"/>
                <c:pt idx="0">
                  <c:v>Smart weighing machine user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BMI!$N$12:$O$12</c:f>
              <c:strCache>
                <c:ptCount val="2"/>
                <c:pt idx="0">
                  <c:v>Not obese</c:v>
                </c:pt>
                <c:pt idx="1">
                  <c:v>Obese</c:v>
                </c:pt>
              </c:strCache>
            </c:strRef>
          </c:cat>
          <c:val>
            <c:numRef>
              <c:f>BMI!$N$14:$O$14</c:f>
              <c:numCache>
                <c:formatCode>General</c:formatCode>
                <c:ptCount val="2"/>
                <c:pt idx="0">
                  <c:v>0</c:v>
                </c:pt>
                <c:pt idx="1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C27-4938-9177-8A9B175799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50794936"/>
        <c:axId val="650795256"/>
      </c:barChart>
      <c:catAx>
        <c:axId val="650794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0795256"/>
        <c:crosses val="autoZero"/>
        <c:auto val="1"/>
        <c:lblAlgn val="ctr"/>
        <c:lblOffset val="100"/>
        <c:noMultiLvlLbl val="0"/>
      </c:catAx>
      <c:valAx>
        <c:axId val="650795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0794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291999555070141"/>
          <c:y val="4.3527725246175243E-2"/>
          <c:w val="0.82625616020087889"/>
          <c:h val="6.805045032535404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'sleepDay_merged _REVISED'!$N$3:$N$6</cx:f>
        <cx:lvl ptCount="4">
          <cx:pt idx="0">MAXIMUM SLEEP TIME (HRS)</cx:pt>
          <cx:pt idx="1">MINIMUM SLEEP TIME (HRS)</cx:pt>
          <cx:pt idx="2">AVERAGE SLEEP TIME (HRS)</cx:pt>
          <cx:pt idx="3">AVERAGE BED TIME (HRS)</cx:pt>
        </cx:lvl>
      </cx:strDim>
      <cx:numDim type="val">
        <cx:f>'sleepDay_merged _REVISED'!$O$3:$O$6</cx:f>
        <cx:lvl ptCount="4" formatCode="General">
          <cx:pt idx="0">13</cx:pt>
          <cx:pt idx="1">1</cx:pt>
          <cx:pt idx="2">7</cx:pt>
          <cx:pt idx="3">8</cx:pt>
        </cx:lvl>
      </cx:numDim>
    </cx:data>
  </cx:chartData>
  <cx:chart>
    <cx:plotArea>
      <cx:plotAreaRegion>
        <cx:series layoutId="funnel" uniqueId="{145263F3-983B-4DFD-9CAC-191B0F886418}">
          <cx:dataLabels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7FC4B3-0046-463C-B333-9E0C2BE58B6E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9848FC-D0AB-41B6-B872-7EE62D0F84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1. What are some trends in smart device usage? </a:t>
          </a:r>
        </a:p>
      </dgm:t>
    </dgm:pt>
    <dgm:pt modelId="{BFF76545-858A-4889-A143-A43CB87EA00D}" type="parTrans" cxnId="{14631068-F88C-4040-91B7-8844328B9CC4}">
      <dgm:prSet/>
      <dgm:spPr/>
      <dgm:t>
        <a:bodyPr/>
        <a:lstStyle/>
        <a:p>
          <a:endParaRPr lang="en-US"/>
        </a:p>
      </dgm:t>
    </dgm:pt>
    <dgm:pt modelId="{79947391-889C-4062-8A7D-244F10E50AEA}" type="sibTrans" cxnId="{14631068-F88C-4040-91B7-8844328B9CC4}">
      <dgm:prSet/>
      <dgm:spPr/>
      <dgm:t>
        <a:bodyPr/>
        <a:lstStyle/>
        <a:p>
          <a:endParaRPr lang="en-US"/>
        </a:p>
      </dgm:t>
    </dgm:pt>
    <dgm:pt modelId="{8C2041BC-A27B-48A8-9717-E79E07B89E8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2. How could these trends apply to Bellabeat customers? </a:t>
          </a:r>
        </a:p>
      </dgm:t>
    </dgm:pt>
    <dgm:pt modelId="{472E825B-F00F-4597-91DA-12CC8142DF85}" type="parTrans" cxnId="{2F22F28B-EA70-4E61-A78D-7A987D35E0B0}">
      <dgm:prSet/>
      <dgm:spPr/>
      <dgm:t>
        <a:bodyPr/>
        <a:lstStyle/>
        <a:p>
          <a:endParaRPr lang="en-US"/>
        </a:p>
      </dgm:t>
    </dgm:pt>
    <dgm:pt modelId="{CDE7031B-AA21-461E-A216-B8FFF99BF73A}" type="sibTrans" cxnId="{2F22F28B-EA70-4E61-A78D-7A987D35E0B0}">
      <dgm:prSet/>
      <dgm:spPr/>
      <dgm:t>
        <a:bodyPr/>
        <a:lstStyle/>
        <a:p>
          <a:endParaRPr lang="en-US"/>
        </a:p>
      </dgm:t>
    </dgm:pt>
    <dgm:pt modelId="{CAD808DA-BF16-48D9-B74F-ADE35D1D0C2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3. How could these trends help influence Bellabeat marketing strategy?</a:t>
          </a:r>
        </a:p>
      </dgm:t>
    </dgm:pt>
    <dgm:pt modelId="{C85041A8-0673-43EA-8653-610EF63CAF78}" type="parTrans" cxnId="{A233D409-A875-4533-89EB-08D613C49806}">
      <dgm:prSet/>
      <dgm:spPr/>
      <dgm:t>
        <a:bodyPr/>
        <a:lstStyle/>
        <a:p>
          <a:endParaRPr lang="en-US"/>
        </a:p>
      </dgm:t>
    </dgm:pt>
    <dgm:pt modelId="{00963BA0-AECF-46FF-A54E-00AF022F3772}" type="sibTrans" cxnId="{A233D409-A875-4533-89EB-08D613C49806}">
      <dgm:prSet/>
      <dgm:spPr/>
      <dgm:t>
        <a:bodyPr/>
        <a:lstStyle/>
        <a:p>
          <a:endParaRPr lang="en-US"/>
        </a:p>
      </dgm:t>
    </dgm:pt>
    <dgm:pt modelId="{103E0209-4F82-4D52-87A1-BCFA6A77C553}" type="pres">
      <dgm:prSet presAssocID="{D97FC4B3-0046-463C-B333-9E0C2BE58B6E}" presName="root" presStyleCnt="0">
        <dgm:presLayoutVars>
          <dgm:dir/>
          <dgm:resizeHandles val="exact"/>
        </dgm:presLayoutVars>
      </dgm:prSet>
      <dgm:spPr/>
    </dgm:pt>
    <dgm:pt modelId="{2DECAD3F-0C24-45DF-AFD8-6711FC286F45}" type="pres">
      <dgm:prSet presAssocID="{729848FC-D0AB-41B6-B872-7EE62D0F84AB}" presName="compNode" presStyleCnt="0"/>
      <dgm:spPr/>
    </dgm:pt>
    <dgm:pt modelId="{B902DFC7-D5AE-41A9-B818-B9D224476D57}" type="pres">
      <dgm:prSet presAssocID="{729848FC-D0AB-41B6-B872-7EE62D0F84A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17DEEC7F-1F97-4A91-A193-F11DA8A5E8FB}" type="pres">
      <dgm:prSet presAssocID="{729848FC-D0AB-41B6-B872-7EE62D0F84AB}" presName="spaceRect" presStyleCnt="0"/>
      <dgm:spPr/>
    </dgm:pt>
    <dgm:pt modelId="{15148601-EFF7-48CB-A76D-B16D7B7177DF}" type="pres">
      <dgm:prSet presAssocID="{729848FC-D0AB-41B6-B872-7EE62D0F84AB}" presName="textRect" presStyleLbl="revTx" presStyleIdx="0" presStyleCnt="3">
        <dgm:presLayoutVars>
          <dgm:chMax val="1"/>
          <dgm:chPref val="1"/>
        </dgm:presLayoutVars>
      </dgm:prSet>
      <dgm:spPr/>
    </dgm:pt>
    <dgm:pt modelId="{3AAB1EF7-D305-4C54-85F2-30C055A54480}" type="pres">
      <dgm:prSet presAssocID="{79947391-889C-4062-8A7D-244F10E50AEA}" presName="sibTrans" presStyleCnt="0"/>
      <dgm:spPr/>
    </dgm:pt>
    <dgm:pt modelId="{6F1CE53A-6EC8-4B67-8AAD-89A302CCFD3E}" type="pres">
      <dgm:prSet presAssocID="{8C2041BC-A27B-48A8-9717-E79E07B89E8F}" presName="compNode" presStyleCnt="0"/>
      <dgm:spPr/>
    </dgm:pt>
    <dgm:pt modelId="{C6E9CC67-9DA3-42A9-9723-6193ADAF7C5D}" type="pres">
      <dgm:prSet presAssocID="{8C2041BC-A27B-48A8-9717-E79E07B89E8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EC1F671B-CB5E-409F-9121-EB27FD4E4104}" type="pres">
      <dgm:prSet presAssocID="{8C2041BC-A27B-48A8-9717-E79E07B89E8F}" presName="spaceRect" presStyleCnt="0"/>
      <dgm:spPr/>
    </dgm:pt>
    <dgm:pt modelId="{A52B8360-E985-48C6-9B5D-86154260055A}" type="pres">
      <dgm:prSet presAssocID="{8C2041BC-A27B-48A8-9717-E79E07B89E8F}" presName="textRect" presStyleLbl="revTx" presStyleIdx="1" presStyleCnt="3">
        <dgm:presLayoutVars>
          <dgm:chMax val="1"/>
          <dgm:chPref val="1"/>
        </dgm:presLayoutVars>
      </dgm:prSet>
      <dgm:spPr/>
    </dgm:pt>
    <dgm:pt modelId="{80583B10-9DEC-4F78-A70A-BC0B7C034A8D}" type="pres">
      <dgm:prSet presAssocID="{CDE7031B-AA21-461E-A216-B8FFF99BF73A}" presName="sibTrans" presStyleCnt="0"/>
      <dgm:spPr/>
    </dgm:pt>
    <dgm:pt modelId="{AD387DB6-554C-40A6-B7D9-EB4B69B2F7DB}" type="pres">
      <dgm:prSet presAssocID="{CAD808DA-BF16-48D9-B74F-ADE35D1D0C25}" presName="compNode" presStyleCnt="0"/>
      <dgm:spPr/>
    </dgm:pt>
    <dgm:pt modelId="{8C8AE8A4-B825-4C5D-AFEB-FEAC3591C3CB}" type="pres">
      <dgm:prSet presAssocID="{CAD808DA-BF16-48D9-B74F-ADE35D1D0C2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keting"/>
        </a:ext>
      </dgm:extLst>
    </dgm:pt>
    <dgm:pt modelId="{B375C930-114C-4A34-A158-890FF88004CE}" type="pres">
      <dgm:prSet presAssocID="{CAD808DA-BF16-48D9-B74F-ADE35D1D0C25}" presName="spaceRect" presStyleCnt="0"/>
      <dgm:spPr/>
    </dgm:pt>
    <dgm:pt modelId="{9F110907-DB02-4E8D-88A0-91EC96B002C6}" type="pres">
      <dgm:prSet presAssocID="{CAD808DA-BF16-48D9-B74F-ADE35D1D0C2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F20EE05-241E-4CA7-81C0-7C3AF5EB56C6}" type="presOf" srcId="{CAD808DA-BF16-48D9-B74F-ADE35D1D0C25}" destId="{9F110907-DB02-4E8D-88A0-91EC96B002C6}" srcOrd="0" destOrd="0" presId="urn:microsoft.com/office/officeart/2018/2/layout/IconLabelList"/>
    <dgm:cxn modelId="{A233D409-A875-4533-89EB-08D613C49806}" srcId="{D97FC4B3-0046-463C-B333-9E0C2BE58B6E}" destId="{CAD808DA-BF16-48D9-B74F-ADE35D1D0C25}" srcOrd="2" destOrd="0" parTransId="{C85041A8-0673-43EA-8653-610EF63CAF78}" sibTransId="{00963BA0-AECF-46FF-A54E-00AF022F3772}"/>
    <dgm:cxn modelId="{E283E43A-2811-443B-9B93-E5B2283198EF}" type="presOf" srcId="{8C2041BC-A27B-48A8-9717-E79E07B89E8F}" destId="{A52B8360-E985-48C6-9B5D-86154260055A}" srcOrd="0" destOrd="0" presId="urn:microsoft.com/office/officeart/2018/2/layout/IconLabelList"/>
    <dgm:cxn modelId="{14631068-F88C-4040-91B7-8844328B9CC4}" srcId="{D97FC4B3-0046-463C-B333-9E0C2BE58B6E}" destId="{729848FC-D0AB-41B6-B872-7EE62D0F84AB}" srcOrd="0" destOrd="0" parTransId="{BFF76545-858A-4889-A143-A43CB87EA00D}" sibTransId="{79947391-889C-4062-8A7D-244F10E50AEA}"/>
    <dgm:cxn modelId="{2F22F28B-EA70-4E61-A78D-7A987D35E0B0}" srcId="{D97FC4B3-0046-463C-B333-9E0C2BE58B6E}" destId="{8C2041BC-A27B-48A8-9717-E79E07B89E8F}" srcOrd="1" destOrd="0" parTransId="{472E825B-F00F-4597-91DA-12CC8142DF85}" sibTransId="{CDE7031B-AA21-461E-A216-B8FFF99BF73A}"/>
    <dgm:cxn modelId="{1CCB0199-38BC-4C64-BD08-97FDFEBDFAA0}" type="presOf" srcId="{D97FC4B3-0046-463C-B333-9E0C2BE58B6E}" destId="{103E0209-4F82-4D52-87A1-BCFA6A77C553}" srcOrd="0" destOrd="0" presId="urn:microsoft.com/office/officeart/2018/2/layout/IconLabelList"/>
    <dgm:cxn modelId="{98B971A2-1E27-494B-B3BF-A1AE4F1D0B50}" type="presOf" srcId="{729848FC-D0AB-41B6-B872-7EE62D0F84AB}" destId="{15148601-EFF7-48CB-A76D-B16D7B7177DF}" srcOrd="0" destOrd="0" presId="urn:microsoft.com/office/officeart/2018/2/layout/IconLabelList"/>
    <dgm:cxn modelId="{F88406D2-948B-4F8B-9711-56BFDB5BD305}" type="presParOf" srcId="{103E0209-4F82-4D52-87A1-BCFA6A77C553}" destId="{2DECAD3F-0C24-45DF-AFD8-6711FC286F45}" srcOrd="0" destOrd="0" presId="urn:microsoft.com/office/officeart/2018/2/layout/IconLabelList"/>
    <dgm:cxn modelId="{8F3D7338-D1F9-42F7-8FB4-334319FCF105}" type="presParOf" srcId="{2DECAD3F-0C24-45DF-AFD8-6711FC286F45}" destId="{B902DFC7-D5AE-41A9-B818-B9D224476D57}" srcOrd="0" destOrd="0" presId="urn:microsoft.com/office/officeart/2018/2/layout/IconLabelList"/>
    <dgm:cxn modelId="{66101916-0B54-4F04-A755-A326A2613C8A}" type="presParOf" srcId="{2DECAD3F-0C24-45DF-AFD8-6711FC286F45}" destId="{17DEEC7F-1F97-4A91-A193-F11DA8A5E8FB}" srcOrd="1" destOrd="0" presId="urn:microsoft.com/office/officeart/2018/2/layout/IconLabelList"/>
    <dgm:cxn modelId="{AF7ED7D2-CFFA-49B4-8F90-BF59D536AF2D}" type="presParOf" srcId="{2DECAD3F-0C24-45DF-AFD8-6711FC286F45}" destId="{15148601-EFF7-48CB-A76D-B16D7B7177DF}" srcOrd="2" destOrd="0" presId="urn:microsoft.com/office/officeart/2018/2/layout/IconLabelList"/>
    <dgm:cxn modelId="{86B8CB08-67C1-45C3-89A3-9AC731B70009}" type="presParOf" srcId="{103E0209-4F82-4D52-87A1-BCFA6A77C553}" destId="{3AAB1EF7-D305-4C54-85F2-30C055A54480}" srcOrd="1" destOrd="0" presId="urn:microsoft.com/office/officeart/2018/2/layout/IconLabelList"/>
    <dgm:cxn modelId="{CC7EA755-AE14-460B-9712-D96F927FEEF3}" type="presParOf" srcId="{103E0209-4F82-4D52-87A1-BCFA6A77C553}" destId="{6F1CE53A-6EC8-4B67-8AAD-89A302CCFD3E}" srcOrd="2" destOrd="0" presId="urn:microsoft.com/office/officeart/2018/2/layout/IconLabelList"/>
    <dgm:cxn modelId="{1267506E-3E1E-49B5-882A-96932CFD60C8}" type="presParOf" srcId="{6F1CE53A-6EC8-4B67-8AAD-89A302CCFD3E}" destId="{C6E9CC67-9DA3-42A9-9723-6193ADAF7C5D}" srcOrd="0" destOrd="0" presId="urn:microsoft.com/office/officeart/2018/2/layout/IconLabelList"/>
    <dgm:cxn modelId="{6DF87CBB-8BD5-475F-B58B-A526489AA7E3}" type="presParOf" srcId="{6F1CE53A-6EC8-4B67-8AAD-89A302CCFD3E}" destId="{EC1F671B-CB5E-409F-9121-EB27FD4E4104}" srcOrd="1" destOrd="0" presId="urn:microsoft.com/office/officeart/2018/2/layout/IconLabelList"/>
    <dgm:cxn modelId="{D74BB589-7EB6-4953-A3DA-1591DDCF5B2E}" type="presParOf" srcId="{6F1CE53A-6EC8-4B67-8AAD-89A302CCFD3E}" destId="{A52B8360-E985-48C6-9B5D-86154260055A}" srcOrd="2" destOrd="0" presId="urn:microsoft.com/office/officeart/2018/2/layout/IconLabelList"/>
    <dgm:cxn modelId="{77BCD9E3-957B-42B2-8FCB-CF2498D83A34}" type="presParOf" srcId="{103E0209-4F82-4D52-87A1-BCFA6A77C553}" destId="{80583B10-9DEC-4F78-A70A-BC0B7C034A8D}" srcOrd="3" destOrd="0" presId="urn:microsoft.com/office/officeart/2018/2/layout/IconLabelList"/>
    <dgm:cxn modelId="{F62B6CA6-C21A-4106-9F3D-95FCB3AE3D74}" type="presParOf" srcId="{103E0209-4F82-4D52-87A1-BCFA6A77C553}" destId="{AD387DB6-554C-40A6-B7D9-EB4B69B2F7DB}" srcOrd="4" destOrd="0" presId="urn:microsoft.com/office/officeart/2018/2/layout/IconLabelList"/>
    <dgm:cxn modelId="{3935948D-946D-4D77-930A-7677154E71D5}" type="presParOf" srcId="{AD387DB6-554C-40A6-B7D9-EB4B69B2F7DB}" destId="{8C8AE8A4-B825-4C5D-AFEB-FEAC3591C3CB}" srcOrd="0" destOrd="0" presId="urn:microsoft.com/office/officeart/2018/2/layout/IconLabelList"/>
    <dgm:cxn modelId="{2CDD4DE9-FBBD-437F-8556-32B5B77F5EC1}" type="presParOf" srcId="{AD387DB6-554C-40A6-B7D9-EB4B69B2F7DB}" destId="{B375C930-114C-4A34-A158-890FF88004CE}" srcOrd="1" destOrd="0" presId="urn:microsoft.com/office/officeart/2018/2/layout/IconLabelList"/>
    <dgm:cxn modelId="{096624B9-5312-4C3C-B2C9-6C876F0FC47B}" type="presParOf" srcId="{AD387DB6-554C-40A6-B7D9-EB4B69B2F7DB}" destId="{9F110907-DB02-4E8D-88A0-91EC96B002C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02DFC7-D5AE-41A9-B818-B9D224476D57}">
      <dsp:nvSpPr>
        <dsp:cNvPr id="0" name=""/>
        <dsp:cNvSpPr/>
      </dsp:nvSpPr>
      <dsp:spPr>
        <a:xfrm>
          <a:off x="1676037" y="369889"/>
          <a:ext cx="1187089" cy="11870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148601-EFF7-48CB-A76D-B16D7B7177DF}">
      <dsp:nvSpPr>
        <dsp:cNvPr id="0" name=""/>
        <dsp:cNvSpPr/>
      </dsp:nvSpPr>
      <dsp:spPr>
        <a:xfrm>
          <a:off x="950594" y="1893678"/>
          <a:ext cx="26379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1. What are some trends in smart device usage? </a:t>
          </a:r>
        </a:p>
      </dsp:txBody>
      <dsp:txXfrm>
        <a:off x="950594" y="1893678"/>
        <a:ext cx="2637975" cy="720000"/>
      </dsp:txXfrm>
    </dsp:sp>
    <dsp:sp modelId="{C6E9CC67-9DA3-42A9-9723-6193ADAF7C5D}">
      <dsp:nvSpPr>
        <dsp:cNvPr id="0" name=""/>
        <dsp:cNvSpPr/>
      </dsp:nvSpPr>
      <dsp:spPr>
        <a:xfrm>
          <a:off x="4775659" y="369889"/>
          <a:ext cx="1187089" cy="11870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2B8360-E985-48C6-9B5D-86154260055A}">
      <dsp:nvSpPr>
        <dsp:cNvPr id="0" name=""/>
        <dsp:cNvSpPr/>
      </dsp:nvSpPr>
      <dsp:spPr>
        <a:xfrm>
          <a:off x="4050216" y="1893678"/>
          <a:ext cx="26379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2. How could these trends apply to Bellabeat customers? </a:t>
          </a:r>
        </a:p>
      </dsp:txBody>
      <dsp:txXfrm>
        <a:off x="4050216" y="1893678"/>
        <a:ext cx="2637975" cy="720000"/>
      </dsp:txXfrm>
    </dsp:sp>
    <dsp:sp modelId="{8C8AE8A4-B825-4C5D-AFEB-FEAC3591C3CB}">
      <dsp:nvSpPr>
        <dsp:cNvPr id="0" name=""/>
        <dsp:cNvSpPr/>
      </dsp:nvSpPr>
      <dsp:spPr>
        <a:xfrm>
          <a:off x="7875280" y="369889"/>
          <a:ext cx="1187089" cy="11870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110907-DB02-4E8D-88A0-91EC96B002C6}">
      <dsp:nvSpPr>
        <dsp:cNvPr id="0" name=""/>
        <dsp:cNvSpPr/>
      </dsp:nvSpPr>
      <dsp:spPr>
        <a:xfrm>
          <a:off x="7149837" y="1893678"/>
          <a:ext cx="26379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3. How could these trends help influence Bellabeat marketing strategy?</a:t>
          </a:r>
        </a:p>
      </dsp:txBody>
      <dsp:txXfrm>
        <a:off x="7149837" y="1893678"/>
        <a:ext cx="263797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g>
</file>

<file path=ppt/media/image10.jpeg>
</file>

<file path=ppt/media/image11.jpeg>
</file>

<file path=ppt/media/image12.png>
</file>

<file path=ppt/media/image13.jpeg>
</file>

<file path=ppt/media/image14.png>
</file>

<file path=ppt/media/image16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40946-8EB9-43E1-9CA9-39B0DF08F92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835253-F083-4A3C-A2D4-C5C5A11B9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51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835253-F083-4A3C-A2D4-C5C5A11B9D6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4123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835253-F083-4A3C-A2D4-C5C5A11B9D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53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835253-F083-4A3C-A2D4-C5C5A11B9D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2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835253-F083-4A3C-A2D4-C5C5A11B9D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162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340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397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8096C-64ED-4153-A483-5C02E44AD5C3}" type="datetime1">
              <a:rPr lang="en-US" smtClean="0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563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0318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690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565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12/27/2021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071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12/27/2021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3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12/27/2021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12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72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97FD56A-AAB8-4544-A495-D0645413C9E3}" type="datetime1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001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4354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CFF7-7370-4683-BC44-4DE9F63A5B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785365"/>
            <a:ext cx="8637073" cy="1740121"/>
          </a:xfrm>
        </p:spPr>
        <p:txBody>
          <a:bodyPr anchor="t">
            <a:normAutofit/>
          </a:bodyPr>
          <a:lstStyle/>
          <a:p>
            <a:pPr algn="l"/>
            <a:r>
              <a:rPr lang="en-US" sz="3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Can a Wellness Technology Company Play Smart?</a:t>
            </a:r>
            <a:br>
              <a:rPr lang="en-US" sz="3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38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9EE80-4BE5-4B24-9D26-80BE50523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79" y="2902857"/>
            <a:ext cx="8820491" cy="2141091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Google Data Analytics Course </a:t>
            </a:r>
          </a:p>
          <a:p>
            <a:pPr algn="l"/>
            <a:r>
              <a:rPr lang="en-US" sz="23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case Study 2</a:t>
            </a:r>
            <a:endParaRPr lang="en-US" sz="2300" dirty="0">
              <a:solidFill>
                <a:schemeClr val="tx2"/>
              </a:solidFill>
            </a:endParaRPr>
          </a:p>
          <a:p>
            <a:pPr algn="l"/>
            <a:r>
              <a:rPr lang="en-US" dirty="0">
                <a:solidFill>
                  <a:schemeClr val="tx2"/>
                </a:solidFill>
              </a:rPr>
              <a:t>Prepared By: </a:t>
            </a:r>
            <a:r>
              <a:rPr lang="en-US" dirty="0" err="1">
                <a:solidFill>
                  <a:schemeClr val="tx2"/>
                </a:solidFill>
              </a:rPr>
              <a:t>Babita</a:t>
            </a:r>
            <a:r>
              <a:rPr lang="en-US" dirty="0">
                <a:solidFill>
                  <a:schemeClr val="tx2"/>
                </a:solidFill>
              </a:rPr>
              <a:t> Guragain</a:t>
            </a:r>
          </a:p>
          <a:p>
            <a:pPr algn="l"/>
            <a:r>
              <a:rPr lang="en-US" dirty="0">
                <a:solidFill>
                  <a:schemeClr val="tx2"/>
                </a:solidFill>
              </a:rPr>
              <a:t>Date: 29/12/2021</a:t>
            </a:r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1A1BBC1-4EDD-4680-B25D-1EE7B5D5F3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652" t="40496" r="26944" b="38743"/>
          <a:stretch/>
        </p:blipFill>
        <p:spPr bwMode="auto">
          <a:xfrm>
            <a:off x="10619637" y="49873"/>
            <a:ext cx="1572363" cy="752425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52480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DBF-BCF4-46B0-8C17-FF30561E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32348"/>
            <a:ext cx="7978876" cy="771987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solidFill>
                  <a:schemeClr val="tx2"/>
                </a:solidFill>
              </a:rPr>
              <a:t>Problem Statement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20F5F1B-949C-439C-8EF4-C75665732B2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1" y="3264832"/>
          <a:ext cx="10738408" cy="2983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C94E594-F4AB-4D7E-9CF1-6F5031E3E06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8652" t="40496" r="26944" b="38743"/>
          <a:stretch/>
        </p:blipFill>
        <p:spPr bwMode="auto">
          <a:xfrm>
            <a:off x="9855590" y="0"/>
            <a:ext cx="2195743" cy="1050732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95616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93185-5D8F-4BDD-A803-B6C8B2CB3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32348"/>
            <a:ext cx="6268064" cy="90472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Business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08E7D-BC21-4691-8C15-C6B4B5A5C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910" y="2109020"/>
            <a:ext cx="10250129" cy="339654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Bella-beat is a high-tech manufacturer of health focused products for women . It is a successful small company that has potential to become a larger player in the global smart device market.</a:t>
            </a:r>
          </a:p>
          <a:p>
            <a:r>
              <a:rPr lang="en-US" sz="2800" dirty="0" err="1">
                <a:solidFill>
                  <a:schemeClr val="tx2"/>
                </a:solidFill>
              </a:rPr>
              <a:t>Bellabeat</a:t>
            </a:r>
            <a:r>
              <a:rPr lang="en-US" sz="2800" dirty="0">
                <a:solidFill>
                  <a:schemeClr val="tx2"/>
                </a:solidFill>
              </a:rPr>
              <a:t> offers following products: </a:t>
            </a:r>
            <a:r>
              <a:rPr lang="en-US" sz="2800" dirty="0" err="1">
                <a:solidFill>
                  <a:schemeClr val="tx2"/>
                </a:solidFill>
              </a:rPr>
              <a:t>Bellabeat</a:t>
            </a:r>
            <a:r>
              <a:rPr lang="en-US" sz="2800" dirty="0">
                <a:solidFill>
                  <a:schemeClr val="tx2"/>
                </a:solidFill>
              </a:rPr>
              <a:t> app, </a:t>
            </a:r>
            <a:r>
              <a:rPr lang="en-US" sz="2800" dirty="0" err="1">
                <a:solidFill>
                  <a:schemeClr val="tx2"/>
                </a:solidFill>
              </a:rPr>
              <a:t>Leaf,Time</a:t>
            </a:r>
            <a:r>
              <a:rPr lang="en-US" sz="2800" dirty="0">
                <a:solidFill>
                  <a:schemeClr val="tx2"/>
                </a:solidFill>
              </a:rPr>
              <a:t>, Spring, </a:t>
            </a:r>
            <a:r>
              <a:rPr lang="en-US" sz="2800" dirty="0" err="1">
                <a:solidFill>
                  <a:schemeClr val="tx2"/>
                </a:solidFill>
              </a:rPr>
              <a:t>Bellabeat</a:t>
            </a:r>
            <a:r>
              <a:rPr lang="en-US" sz="2800" dirty="0">
                <a:solidFill>
                  <a:schemeClr val="tx2"/>
                </a:solidFill>
              </a:rPr>
              <a:t> membership</a:t>
            </a:r>
          </a:p>
          <a:p>
            <a:endParaRPr lang="en-US" sz="2800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A90498-E637-4CD4-91DA-7159BAAB7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799" y="0"/>
            <a:ext cx="1570479" cy="74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618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93185-5D8F-4BDD-A803-B6C8B2CB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Data Cleaning and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79DA5F-8A5F-45E4-81AD-890FFD2056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08E7D-BC21-4691-8C15-C6B4B5A5C30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Data has been sorted and manipulated form 18 Datasets that tracks fitness trackers from 30 Fitbit users.</a:t>
            </a:r>
          </a:p>
          <a:p>
            <a:r>
              <a:rPr lang="en-US" sz="1800" dirty="0">
                <a:solidFill>
                  <a:schemeClr val="tx2"/>
                </a:solidFill>
              </a:rPr>
              <a:t>Datasets includes information about daily activity, steps, sleep monitoring , and heart rate.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868E9A-EA27-4B54-970D-FE48D50E8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0C1A76-897B-473A-A414-49CC8D35339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Data Analysis done using R-</a:t>
            </a:r>
            <a:r>
              <a:rPr lang="en-US" dirty="0">
                <a:solidFill>
                  <a:schemeClr val="tx2"/>
                </a:solidFill>
              </a:rPr>
              <a:t>S</a:t>
            </a:r>
            <a:r>
              <a:rPr lang="en-US" sz="2000" dirty="0">
                <a:solidFill>
                  <a:schemeClr val="tx2"/>
                </a:solidFill>
              </a:rPr>
              <a:t>tudio  and Microsoft Excel</a:t>
            </a:r>
          </a:p>
          <a:p>
            <a:r>
              <a:rPr lang="en-US" dirty="0">
                <a:solidFill>
                  <a:schemeClr val="tx2"/>
                </a:solidFill>
              </a:rPr>
              <a:t>Univariate and bi-variate analysis</a:t>
            </a:r>
            <a:endParaRPr lang="en-US" sz="2000" dirty="0">
              <a:solidFill>
                <a:schemeClr val="tx2"/>
              </a:solidFill>
            </a:endParaRPr>
          </a:p>
          <a:p>
            <a:endParaRPr lang="en-US" dirty="0"/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A09A693D-1B0B-4744-86DE-F7FC10A07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255" y="0"/>
            <a:ext cx="1570479" cy="74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263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92C3D-9E5C-4325-9FDD-BF47604F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Data Insights: Who to target?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6311E5E-EB2C-47C7-9527-9F43D832B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825625"/>
            <a:ext cx="5338916" cy="422785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There exists a gap in using smart technology</a:t>
            </a:r>
          </a:p>
          <a:p>
            <a:pPr lvl="1"/>
            <a:r>
              <a:rPr lang="en-US" dirty="0"/>
              <a:t>All women who are in the border to obesity do not use smart weighing machine.</a:t>
            </a:r>
          </a:p>
          <a:p>
            <a:pPr lvl="1"/>
            <a:r>
              <a:rPr lang="en-US" dirty="0"/>
              <a:t>Nearly 25% of obese women also use manual weight measurement tool</a:t>
            </a:r>
          </a:p>
          <a:p>
            <a:r>
              <a:rPr lang="en-US" dirty="0" err="1"/>
              <a:t>Bellabeat</a:t>
            </a:r>
            <a:r>
              <a:rPr lang="en-US" dirty="0"/>
              <a:t> can target women who are in the borderline to obesity (20-25) along with obese population.</a:t>
            </a:r>
          </a:p>
          <a:p>
            <a:pPr lvl="1"/>
            <a:r>
              <a:rPr lang="en-US" dirty="0"/>
              <a:t>Regular BMI alert to those in obesity borderline</a:t>
            </a:r>
          </a:p>
          <a:p>
            <a:pPr lvl="1"/>
            <a:r>
              <a:rPr lang="en-US" dirty="0"/>
              <a:t>Suggestions on high intensity activities (see later slides)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79" name="Chart 178">
            <a:extLst>
              <a:ext uri="{FF2B5EF4-FFF2-40B4-BE49-F238E27FC236}">
                <a16:creationId xmlns:a16="http://schemas.microsoft.com/office/drawing/2014/main" id="{188A8ADD-CFC3-4C05-AA84-344DEFE0E760}"/>
              </a:ext>
            </a:extLst>
          </p:cNvPr>
          <p:cNvGraphicFramePr>
            <a:graphicFrameLocks/>
          </p:cNvGraphicFramePr>
          <p:nvPr/>
        </p:nvGraphicFramePr>
        <p:xfrm>
          <a:off x="6096000" y="2374489"/>
          <a:ext cx="5510981" cy="3802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A01EDD28-49DC-4921-B74F-12B11FA45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0011" y="0"/>
            <a:ext cx="1570479" cy="74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034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93185-5D8F-4BDD-A803-B6C8B2CB3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/>
              <a:t>Data Insights: What could be the scope of services?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601D146-8370-4427-8149-65E48EDBD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4"/>
            <a:ext cx="4169336" cy="3450613"/>
          </a:xfrm>
        </p:spPr>
        <p:txBody>
          <a:bodyPr>
            <a:normAutofit/>
          </a:bodyPr>
          <a:lstStyle/>
          <a:p>
            <a:r>
              <a:rPr lang="en-US"/>
              <a:t>The intensity of activity matters with regards to calorie burned.</a:t>
            </a:r>
          </a:p>
          <a:p>
            <a:pPr lvl="1"/>
            <a:r>
              <a:rPr lang="en-US"/>
              <a:t>Features to enaable extensive examination of activities</a:t>
            </a:r>
          </a:p>
          <a:p>
            <a:pPr lvl="1"/>
            <a:r>
              <a:rPr lang="en-US"/>
              <a:t>Alert system to encourage activities(e.g.: if person is sedentary active, Bellabeat system can alert that they are not losing calories)</a:t>
            </a:r>
            <a:endParaRPr lang="en-US" dirty="0"/>
          </a:p>
        </p:txBody>
      </p:sp>
      <p:pic>
        <p:nvPicPr>
          <p:cNvPr id="90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9253B2D2-CD47-47B9-B7C8-F2B0C508DC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976" y="2015733"/>
            <a:ext cx="2322275" cy="1643010"/>
          </a:xfrm>
          <a:prstGeom prst="rect">
            <a:avLst/>
          </a:prstGeom>
        </p:spPr>
      </p:pic>
      <p:pic>
        <p:nvPicPr>
          <p:cNvPr id="89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D1437C6B-D149-463F-837E-10741AD177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8346" y="2015733"/>
            <a:ext cx="2322275" cy="16430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E4698F0-1C6D-456A-967A-C4FF85380E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2039" y="3823335"/>
            <a:ext cx="2384150" cy="1643010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271BB56D-D94A-487B-8752-6857E3456F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8345" y="3823334"/>
            <a:ext cx="2322277" cy="1643011"/>
          </a:xfrm>
          <a:prstGeom prst="rect">
            <a:avLst/>
          </a:prstGeom>
        </p:spPr>
      </p:pic>
      <p:sp>
        <p:nvSpPr>
          <p:cNvPr id="14" name="AutoShape 2">
            <a:extLst>
              <a:ext uri="{FF2B5EF4-FFF2-40B4-BE49-F238E27FC236}">
                <a16:creationId xmlns:a16="http://schemas.microsoft.com/office/drawing/2014/main" id="{E6A360A4-0CF6-4124-BA25-FEC55031001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1EB7CD07-7FD1-4E25-BCB8-95D727209E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5255" y="0"/>
            <a:ext cx="1570479" cy="74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15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7EDAF-B524-4BED-931E-F31292CAE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Data Insights: What could be the scope of services?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190C1-1617-4F86-970F-17B803A27B1A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451579" y="2015734"/>
            <a:ext cx="6195784" cy="345061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Average sleep hours is 7 hours while the bed-time is 8 hours and there is a huge variance.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Target users with fewer sleeping hours and connect that to their BMIs and other health indicators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App to set reminders and alerts for users for better sleeping habits</a:t>
            </a:r>
          </a:p>
        </p:txBody>
      </p:sp>
      <mc:AlternateContent xmlns:mc="http://schemas.openxmlformats.org/markup-compatibility/2006">
        <mc:Choice xmlns:cx2="http://schemas.microsoft.com/office/drawing/2015/10/21/chartex" Requires="cx2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8FC9610E-BC5A-461C-AED0-CC2024DDB0BB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590518349"/>
                  </p:ext>
                </p:extLst>
              </p:nvPr>
            </p:nvGraphicFramePr>
            <p:xfrm>
              <a:off x="8128756" y="2015734"/>
              <a:ext cx="2926098" cy="3450613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8FC9610E-BC5A-461C-AED0-CC2024DDB0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28756" y="2015734"/>
                <a:ext cx="2926098" cy="3450613"/>
              </a:xfrm>
              <a:prstGeom prst="rect">
                <a:avLst/>
              </a:prstGeom>
            </p:spPr>
          </p:pic>
        </mc:Fallback>
      </mc:AlternateContent>
      <p:pic>
        <p:nvPicPr>
          <p:cNvPr id="45" name="Picture 44">
            <a:extLst>
              <a:ext uri="{FF2B5EF4-FFF2-40B4-BE49-F238E27FC236}">
                <a16:creationId xmlns:a16="http://schemas.microsoft.com/office/drawing/2014/main" id="{BDBDFE6B-C34A-47DD-A5F0-DE061D9DDA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5255" y="0"/>
            <a:ext cx="1570479" cy="74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34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D688-86FA-47E5-A89A-580CE2A08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27424"/>
            <a:ext cx="5411121" cy="104923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Insights: What could be the scope of services?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4FBCBDD-8562-4636-AE42-65344BDA05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7742" y="3112363"/>
            <a:ext cx="4146139" cy="2772244"/>
          </a:xfrm>
          <a:prstGeom prst="rect">
            <a:avLst/>
          </a:prstGeom>
        </p:spPr>
      </p:pic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B7224F1B-9784-4C86-8D92-83468A984F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132771"/>
              </p:ext>
            </p:extLst>
          </p:nvPr>
        </p:nvGraphicFramePr>
        <p:xfrm>
          <a:off x="6971069" y="2156878"/>
          <a:ext cx="4719484" cy="84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6" name="Worksheet" r:id="rId5" imgW="2905193" imgH="390397" progId="Excel.Sheet.12">
                  <p:embed/>
                </p:oleObj>
              </mc:Choice>
              <mc:Fallback>
                <p:oleObj name="Worksheet" r:id="rId5" imgW="2905193" imgH="39039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71069" y="2156878"/>
                        <a:ext cx="4719484" cy="843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1C05E1F3-24D8-4BA6-9670-961D34DCF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5411120" cy="3868875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0.02% of total hours in sample is found alarming.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alarming system in app can be made to send alert to friends/relative while the heart rate is above 180.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8.17% of total hours is active hours . That means  very active hours is very low in sample population.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Awareness program for healthy heart and importance of exercise can be sponsored to population as only 8.17% of total hours seems active hours.</a:t>
            </a:r>
          </a:p>
          <a:p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12485C4-B7EA-4D55-B290-D29B9F957F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5255" y="0"/>
            <a:ext cx="1570479" cy="74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849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6FA54-F2C6-4100-8997-19D86B53A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700">
                <a:solidFill>
                  <a:schemeClr val="tx2"/>
                </a:solidFill>
              </a:rPr>
              <a:t>Overall Recommendations</a:t>
            </a:r>
            <a:br>
              <a:rPr lang="en-US" sz="3700">
                <a:solidFill>
                  <a:schemeClr val="tx2"/>
                </a:solidFill>
              </a:rPr>
            </a:br>
            <a:endParaRPr lang="en-US" sz="3700" dirty="0">
              <a:solidFill>
                <a:schemeClr val="tx2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F403B6-5E76-4072-81E9-2E5A596FC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/>
              <a:t>Smart users exist, existing level of use is limited, and there is a competition in the market. Hence, marketing strategies are essential together with promotional and awareness activities to encourage target customers to maintain healthy habits</a:t>
            </a:r>
          </a:p>
          <a:p>
            <a:r>
              <a:rPr lang="en-US"/>
              <a:t>Target specific groups:</a:t>
            </a:r>
          </a:p>
          <a:p>
            <a:pPr lvl="1"/>
            <a:r>
              <a:rPr lang="en-US"/>
              <a:t>Population in the borderline of obesity</a:t>
            </a:r>
          </a:p>
          <a:p>
            <a:pPr lvl="1"/>
            <a:r>
              <a:rPr lang="en-US"/>
              <a:t>Population in the borderline of sleep deprivation</a:t>
            </a:r>
          </a:p>
          <a:p>
            <a:pPr lvl="1"/>
            <a:r>
              <a:rPr lang="en-US"/>
              <a:t>Population not losing enough calories everyday</a:t>
            </a:r>
          </a:p>
          <a:p>
            <a:r>
              <a:rPr lang="en-US"/>
              <a:t>Expand scope of the smart watch services. There are many services that can benefit users but currently do not exist.</a:t>
            </a:r>
          </a:p>
          <a:p>
            <a:pPr lvl="1"/>
            <a:r>
              <a:rPr lang="en-US"/>
              <a:t>Alert systems (e.g. to obese regarding BMI, (ask to walk, standup, stretch) by using smart weighing machine)</a:t>
            </a:r>
          </a:p>
          <a:p>
            <a:pPr lvl="1"/>
            <a:r>
              <a:rPr lang="en-US"/>
              <a:t>Reminders</a:t>
            </a:r>
          </a:p>
          <a:p>
            <a:pPr lvl="1"/>
            <a:r>
              <a:rPr lang="en-US"/>
              <a:t>Visible benefits of sleep and activities</a:t>
            </a:r>
          </a:p>
          <a:p>
            <a:pPr lvl="1"/>
            <a:r>
              <a:rPr lang="en-US"/>
              <a:t>Alarming calls/messages to the friends/family in case of alarming health conditions such as excessively high heart rate so that lives could be saved</a:t>
            </a:r>
            <a:endParaRPr lang="en-US" dirty="0"/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F0103356-6ECD-41E3-B82B-D231CE86F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255" y="0"/>
            <a:ext cx="1570479" cy="74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43124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2729</TotalTime>
  <Words>606</Words>
  <Application>Microsoft Office PowerPoint</Application>
  <PresentationFormat>Widescreen</PresentationFormat>
  <Paragraphs>56</Paragraphs>
  <Slides>9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Gallery</vt:lpstr>
      <vt:lpstr>Microsoft Excel Worksheet</vt:lpstr>
      <vt:lpstr>How Can a Wellness Technology Company Play Smart? </vt:lpstr>
      <vt:lpstr>Problem Statement</vt:lpstr>
      <vt:lpstr>Business Task</vt:lpstr>
      <vt:lpstr>Data Cleaning and Analysis</vt:lpstr>
      <vt:lpstr>Data Insights: Who to target?</vt:lpstr>
      <vt:lpstr>Data Insights: What could be the scope of services?</vt:lpstr>
      <vt:lpstr>Data Insights: What could be the scope of services?</vt:lpstr>
      <vt:lpstr>Data Insights: What could be the scope of services?</vt:lpstr>
      <vt:lpstr>Overall Recommendations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2: How Can a Wellness Technology Company Play It Smart? </dc:title>
  <dc:creator>babi guragain</dc:creator>
  <cp:lastModifiedBy>babi guragain</cp:lastModifiedBy>
  <cp:revision>49</cp:revision>
  <dcterms:created xsi:type="dcterms:W3CDTF">2021-12-27T23:10:59Z</dcterms:created>
  <dcterms:modified xsi:type="dcterms:W3CDTF">2021-12-29T20:40:30Z</dcterms:modified>
</cp:coreProperties>
</file>

<file path=docProps/thumbnail.jpeg>
</file>